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media1.mov" ContentType="video/unknown"/>
  <Override PartName="/ppt/media/media2.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b="def" i="def"/>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b="def" i="def"/>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b="def" i="def"/>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b="def" i="def"/>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b="def" i="def"/>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b="def" i="def"/>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extLst/>
          </a:blip>
          <a:stretch>
            <a:fillRect/>
          </a:stretch>
        </p:blipFill>
        <p:spPr>
          <a:xfrm>
            <a:off x="5753100" y="4775200"/>
            <a:ext cx="1956620" cy="304800"/>
          </a:xfrm>
          <a:prstGeom prst="rect">
            <a:avLst/>
          </a:prstGeom>
          <a:ln w="12700">
            <a:miter lim="400000"/>
          </a:ln>
        </p:spPr>
      </p:pic>
      <p:sp>
        <p:nvSpPr>
          <p:cNvPr id="12" name="Title Text"/>
          <p:cNvSpPr txBox="1"/>
          <p:nvPr>
            <p:ph type="title"/>
          </p:nvPr>
        </p:nvSpPr>
        <p:spPr>
          <a:xfrm>
            <a:off x="825500" y="1879600"/>
            <a:ext cx="11836400" cy="2603500"/>
          </a:xfrm>
          <a:prstGeom prst="rect">
            <a:avLst/>
          </a:prstGeom>
          <a:effectLst>
            <a:outerShdw sx="100000" sy="100000" kx="0" ky="0" algn="b" rotWithShape="0" blurRad="25400" dist="38100" dir="2700000">
              <a:srgbClr val="6D625D">
                <a:alpha val="90000"/>
              </a:srgbClr>
            </a:outerShdw>
          </a:effectLst>
        </p:spPr>
        <p:txBody>
          <a:bodyPr anchor="b"/>
          <a:lstStyle>
            <a:lvl1pPr>
              <a:defRPr sz="8000">
                <a:solidFill>
                  <a:srgbClr val="BEA56D"/>
                </a:solidFill>
                <a:effectLst>
                  <a:outerShdw sx="100000" sy="100000" kx="0" ky="0" algn="b" rotWithShape="0" blurRad="38100" dist="25400" dir="15900000">
                    <a:srgbClr val="000000">
                      <a:alpha val="90000"/>
                    </a:srgbClr>
                  </a:outerShdw>
                </a:effectLst>
              </a:defRPr>
            </a:lvl1pPr>
          </a:lstStyle>
          <a:p>
            <a:pPr/>
            <a:r>
              <a:t>Title Text</a:t>
            </a:r>
          </a:p>
        </p:txBody>
      </p:sp>
      <p:sp>
        <p:nvSpPr>
          <p:cNvPr id="13" name="Body Level One…"/>
          <p:cNvSpPr txBox="1"/>
          <p:nvPr>
            <p:ph type="body" sz="quarter" idx="1"/>
          </p:nvPr>
        </p:nvSpPr>
        <p:spPr>
          <a:xfrm>
            <a:off x="825500" y="5346700"/>
            <a:ext cx="11836400" cy="1854200"/>
          </a:xfrm>
          <a:prstGeom prst="rect">
            <a:avLst/>
          </a:prstGeom>
          <a:effectLst>
            <a:outerShdw sx="100000" sy="100000" kx="0" ky="0" algn="b" rotWithShape="0" blurRad="25400" dist="38100" dir="2700000">
              <a:srgbClr val="6D625D">
                <a:alpha val="90000"/>
              </a:srgbClr>
            </a:outerShdw>
          </a:effectLst>
        </p:spPr>
        <p:txBody>
          <a:bodyPr anchor="t"/>
          <a:lstStyle>
            <a:lvl1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1pPr>
            <a:lvl2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2pPr>
            <a:lvl3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3pPr>
            <a:lvl4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4pPr>
            <a:lvl5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6565899" y="9029699"/>
            <a:ext cx="342901" cy="355601"/>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270000" y="6350000"/>
            <a:ext cx="10464800" cy="558800"/>
          </a:xfrm>
          <a:prstGeom prst="rect">
            <a:avLst/>
          </a:prstGeom>
        </p:spPr>
        <p:txBody>
          <a:bodyPr>
            <a:spAutoFit/>
          </a:bodyPr>
          <a:lstStyle>
            <a:lvl1pPr marL="0" indent="0" algn="ctr">
              <a:spcBef>
                <a:spcPts val="0"/>
              </a:spcBef>
              <a:buSzTx/>
              <a:buNone/>
              <a:defRPr i="1" sz="3200"/>
            </a:lvl1pPr>
          </a:lstStyle>
          <a:p>
            <a:pPr/>
            <a:r>
              <a:t>–Johnny Appleseed</a:t>
            </a:r>
          </a:p>
        </p:txBody>
      </p:sp>
      <p:sp>
        <p:nvSpPr>
          <p:cNvPr id="96" name="“Type a quote here.”"/>
          <p:cNvSpPr txBox="1"/>
          <p:nvPr>
            <p:ph type="body" sz="quarter" idx="14"/>
          </p:nvPr>
        </p:nvSpPr>
        <p:spPr>
          <a:xfrm>
            <a:off x="1270000" y="4292600"/>
            <a:ext cx="10464800" cy="673100"/>
          </a:xfrm>
          <a:prstGeom prst="rect">
            <a:avLst/>
          </a:prstGeom>
        </p:spPr>
        <p:txBody>
          <a:bodyPr>
            <a:spAutoFit/>
          </a:bodyPr>
          <a:lstStyle>
            <a:lvl1pPr marL="0" indent="0" algn="ctr">
              <a:spcBef>
                <a:spcPts val="2400"/>
              </a:spcBef>
              <a:buSzTx/>
              <a:buNone/>
              <a:defRPr i="1" sz="4000"/>
            </a:lvl1pPr>
          </a:lstStyle>
          <a:p>
            <a:pPr/>
            <a:r>
              <a:t>“Type a quote here.” </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side Cover">
    <p:spTree>
      <p:nvGrpSpPr>
        <p:cNvPr id="1" name=""/>
        <p:cNvGrpSpPr/>
        <p:nvPr/>
      </p:nvGrpSpPr>
      <p:grpSpPr>
        <a:xfrm>
          <a:off x="0" y="0"/>
          <a:ext cx="0" cy="0"/>
          <a:chOff x="0" y="0"/>
          <a:chExt cx="0" cy="0"/>
        </a:xfrm>
      </p:grpSpPr>
      <p:sp>
        <p:nvSpPr>
          <p:cNvPr id="21" name="108150108_3243x2163.jpeg"/>
          <p:cNvSpPr/>
          <p:nvPr>
            <p:ph type="pic" idx="13"/>
          </p:nvPr>
        </p:nvSpPr>
        <p:spPr>
          <a:xfrm>
            <a:off x="749300" y="812800"/>
            <a:ext cx="11480800" cy="6223000"/>
          </a:xfrm>
          <a:prstGeom prst="rect">
            <a:avLst/>
          </a:prstGeom>
          <a:ln w="9525">
            <a:round/>
          </a:ln>
        </p:spPr>
        <p:txBody>
          <a:bodyPr lIns="91439" tIns="45719" rIns="91439" bIns="45719" anchor="t">
            <a:noAutofit/>
          </a:bodyPr>
          <a:lstStyle/>
          <a:p>
            <a:pPr/>
          </a:p>
        </p:txBody>
      </p:sp>
      <p:sp>
        <p:nvSpPr>
          <p:cNvPr id="22" name="Title Text"/>
          <p:cNvSpPr txBox="1"/>
          <p:nvPr>
            <p:ph type="title"/>
          </p:nvPr>
        </p:nvSpPr>
        <p:spPr>
          <a:xfrm>
            <a:off x="762000" y="7035800"/>
            <a:ext cx="11480800" cy="1346200"/>
          </a:xfrm>
          <a:prstGeom prst="rect">
            <a:avLst/>
          </a:prstGeom>
        </p:spPr>
        <p:txBody>
          <a:bodyPr/>
          <a:lstStyle/>
          <a:p>
            <a:pPr/>
            <a:r>
              <a:t>Title Text</a:t>
            </a:r>
          </a:p>
        </p:txBody>
      </p:sp>
      <p:sp>
        <p:nvSpPr>
          <p:cNvPr id="23" name="Body Level One…"/>
          <p:cNvSpPr txBox="1"/>
          <p:nvPr>
            <p:ph type="body" sz="quarter" idx="1"/>
          </p:nvPr>
        </p:nvSpPr>
        <p:spPr>
          <a:xfrm>
            <a:off x="762000" y="8382000"/>
            <a:ext cx="11480800" cy="952500"/>
          </a:xfrm>
          <a:prstGeom prst="rect">
            <a:avLst/>
          </a:prstGeom>
        </p:spPr>
        <p:txBody>
          <a:bodyPr/>
          <a:lstStyle>
            <a:lvl1pPr marL="0" indent="0" algn="ctr">
              <a:spcBef>
                <a:spcPts val="0"/>
              </a:spcBef>
              <a:buSzTx/>
              <a:buNone/>
              <a:defRPr i="1" sz="3600"/>
            </a:lvl1pPr>
            <a:lvl2pPr marL="0" indent="0" algn="ctr">
              <a:spcBef>
                <a:spcPts val="0"/>
              </a:spcBef>
              <a:buSzTx/>
              <a:buNone/>
              <a:defRPr i="1" sz="3600"/>
            </a:lvl2pPr>
            <a:lvl3pPr marL="0" indent="0" algn="ctr">
              <a:spcBef>
                <a:spcPts val="0"/>
              </a:spcBef>
              <a:buSzTx/>
              <a:buNone/>
              <a:defRPr i="1" sz="3600"/>
            </a:lvl3pPr>
            <a:lvl4pPr marL="0" indent="0" algn="ctr">
              <a:spcBef>
                <a:spcPts val="0"/>
              </a:spcBef>
              <a:buSzTx/>
              <a:buNone/>
              <a:defRPr i="1" sz="3600"/>
            </a:lvl4pPr>
            <a:lvl5pPr marL="0" indent="0" algn="ctr">
              <a:spcBef>
                <a:spcPts val="0"/>
              </a:spcBef>
              <a:buSzTx/>
              <a:buNone/>
              <a:defRPr i="1" sz="3600"/>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xfrm>
            <a:off x="6324599" y="9143999"/>
            <a:ext cx="342901" cy="3556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1" name="Title Text"/>
          <p:cNvSpPr txBox="1"/>
          <p:nvPr>
            <p:ph type="title"/>
          </p:nvPr>
        </p:nvSpPr>
        <p:spPr>
          <a:xfrm>
            <a:off x="762000" y="3606800"/>
            <a:ext cx="11480800" cy="2540000"/>
          </a:xfrm>
          <a:prstGeom prst="rect">
            <a:avLst/>
          </a:prstGeom>
        </p:spPr>
        <p:txBody>
          <a:bodyPr/>
          <a:lstStyle/>
          <a:p>
            <a:pPr/>
            <a:r>
              <a:t>Title Text</a:t>
            </a:r>
          </a:p>
        </p:txBody>
      </p:sp>
      <p:sp>
        <p:nvSpPr>
          <p:cNvPr id="32" name="Slide Number"/>
          <p:cNvSpPr txBox="1"/>
          <p:nvPr>
            <p:ph type="sldNum" sz="quarter" idx="2"/>
          </p:nvPr>
        </p:nvSpPr>
        <p:spPr>
          <a:xfrm>
            <a:off x="6324599" y="9016999"/>
            <a:ext cx="342901" cy="355601"/>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extLst/>
          </a:blip>
          <a:stretch>
            <a:fillRect/>
          </a:stretch>
        </p:blipFill>
        <p:spPr>
          <a:xfrm>
            <a:off x="2696906" y="5083509"/>
            <a:ext cx="1956621" cy="304801"/>
          </a:xfrm>
          <a:prstGeom prst="rect">
            <a:avLst/>
          </a:prstGeom>
          <a:ln w="12700">
            <a:miter lim="400000"/>
          </a:ln>
        </p:spPr>
      </p:pic>
      <p:sp>
        <p:nvSpPr>
          <p:cNvPr id="40" name="108150108_3243x2163.jpeg"/>
          <p:cNvSpPr/>
          <p:nvPr>
            <p:ph type="pic" sz="half" idx="13"/>
          </p:nvPr>
        </p:nvSpPr>
        <p:spPr>
          <a:xfrm>
            <a:off x="7121230" y="1586868"/>
            <a:ext cx="5105401" cy="6807201"/>
          </a:xfrm>
          <a:prstGeom prst="rect">
            <a:avLst/>
          </a:prstGeom>
          <a:ln w="9525">
            <a:round/>
          </a:ln>
        </p:spPr>
        <p:txBody>
          <a:bodyPr lIns="91439" tIns="45719" rIns="91439" bIns="45719" anchor="t">
            <a:noAutofit/>
          </a:bodyPr>
          <a:lstStyle/>
          <a:p>
            <a:pPr/>
          </a:p>
        </p:txBody>
      </p:sp>
      <p:sp>
        <p:nvSpPr>
          <p:cNvPr id="41" name="Title Text"/>
          <p:cNvSpPr txBox="1"/>
          <p:nvPr>
            <p:ph type="title"/>
          </p:nvPr>
        </p:nvSpPr>
        <p:spPr>
          <a:xfrm>
            <a:off x="431800" y="1600200"/>
            <a:ext cx="6477000" cy="3175000"/>
          </a:xfrm>
          <a:prstGeom prst="rect">
            <a:avLst/>
          </a:prstGeom>
        </p:spPr>
        <p:txBody>
          <a:bodyPr anchor="b"/>
          <a:lstStyle/>
          <a:p>
            <a:pPr/>
            <a:r>
              <a:t>Title Text</a:t>
            </a:r>
          </a:p>
        </p:txBody>
      </p:sp>
      <p:sp>
        <p:nvSpPr>
          <p:cNvPr id="42" name="Body Level One…"/>
          <p:cNvSpPr txBox="1"/>
          <p:nvPr>
            <p:ph type="body" sz="quarter" idx="1"/>
          </p:nvPr>
        </p:nvSpPr>
        <p:spPr>
          <a:xfrm>
            <a:off x="431800" y="5715000"/>
            <a:ext cx="6464300" cy="2679700"/>
          </a:xfrm>
          <a:prstGeom prst="rect">
            <a:avLst/>
          </a:prstGeom>
        </p:spPr>
        <p:txBody>
          <a:bodyPr anchor="t"/>
          <a:lstStyle>
            <a:lvl1pPr marL="0" indent="0" algn="ctr">
              <a:spcBef>
                <a:spcPts val="0"/>
              </a:spcBef>
              <a:buSzTx/>
              <a:buNone/>
              <a:defRPr i="1" sz="3600"/>
            </a:lvl1pPr>
            <a:lvl2pPr marL="0" indent="0" algn="ctr">
              <a:spcBef>
                <a:spcPts val="0"/>
              </a:spcBef>
              <a:buSzTx/>
              <a:buNone/>
              <a:defRPr i="1" sz="3600"/>
            </a:lvl2pPr>
            <a:lvl3pPr marL="0" indent="0" algn="ctr">
              <a:spcBef>
                <a:spcPts val="0"/>
              </a:spcBef>
              <a:buSzTx/>
              <a:buNone/>
              <a:defRPr i="1" sz="3600"/>
            </a:lvl3pPr>
            <a:lvl4pPr marL="0" indent="0" algn="ctr">
              <a:spcBef>
                <a:spcPts val="0"/>
              </a:spcBef>
              <a:buSzTx/>
              <a:buNone/>
              <a:defRPr i="1" sz="3600"/>
            </a:lvl4pPr>
            <a:lvl5pPr marL="0" indent="0" algn="ctr">
              <a:spcBef>
                <a:spcPts val="0"/>
              </a:spcBef>
              <a:buSzTx/>
              <a:buNone/>
              <a:defRPr i="1" sz="36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Body Level One…"/>
          <p:cNvSpPr txBox="1"/>
          <p:nvPr>
            <p:ph type="body" idx="1"/>
          </p:nvPr>
        </p:nvSpPr>
        <p:spPr>
          <a:xfrm>
            <a:off x="762000" y="2768600"/>
            <a:ext cx="11480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7" name="108150108_3243x2163.jpeg"/>
          <p:cNvSpPr/>
          <p:nvPr>
            <p:ph type="pic" sz="half" idx="13"/>
          </p:nvPr>
        </p:nvSpPr>
        <p:spPr>
          <a:xfrm>
            <a:off x="6870700" y="2362200"/>
            <a:ext cx="5359400" cy="6413500"/>
          </a:xfrm>
          <a:prstGeom prst="rect">
            <a:avLst/>
          </a:prstGeom>
          <a:ln w="9525">
            <a:round/>
          </a:ln>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half" idx="1"/>
          </p:nvPr>
        </p:nvSpPr>
        <p:spPr>
          <a:xfrm>
            <a:off x="762000" y="2362200"/>
            <a:ext cx="5334000" cy="6413500"/>
          </a:xfrm>
          <a:prstGeom prst="rect">
            <a:avLst/>
          </a:prstGeom>
        </p:spPr>
        <p:txBody>
          <a:bodyPr/>
          <a:lstStyle>
            <a:lvl1pPr marL="406400" indent="-406400">
              <a:spcBef>
                <a:spcPts val="4000"/>
              </a:spcBef>
              <a:buBlip>
                <a:blip r:embed="rId2"/>
              </a:buBlip>
              <a:defRPr sz="3200"/>
            </a:lvl1pPr>
            <a:lvl2pPr marL="812800" indent="-406400">
              <a:spcBef>
                <a:spcPts val="4000"/>
              </a:spcBef>
              <a:buBlip>
                <a:blip r:embed="rId2"/>
              </a:buBlip>
              <a:defRPr sz="3200"/>
            </a:lvl2pPr>
            <a:lvl3pPr marL="1219200" indent="-406400">
              <a:spcBef>
                <a:spcPts val="4000"/>
              </a:spcBef>
              <a:buBlip>
                <a:blip r:embed="rId2"/>
              </a:buBlip>
              <a:defRPr sz="3200"/>
            </a:lvl3pPr>
            <a:lvl4pPr marL="1625600" indent="-406400">
              <a:spcBef>
                <a:spcPts val="4000"/>
              </a:spcBef>
              <a:buBlip>
                <a:blip r:embed="rId2"/>
              </a:buBlip>
              <a:defRPr sz="3200"/>
            </a:lvl4pPr>
            <a:lvl5pPr marL="2032000" indent="-406400">
              <a:spcBef>
                <a:spcPts val="4000"/>
              </a:spcBef>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7"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5" name="Image"/>
          <p:cNvSpPr/>
          <p:nvPr>
            <p:ph type="pic" idx="13"/>
          </p:nvPr>
        </p:nvSpPr>
        <p:spPr>
          <a:xfrm>
            <a:off x="787400" y="723900"/>
            <a:ext cx="6324600" cy="8178800"/>
          </a:xfrm>
          <a:prstGeom prst="rect">
            <a:avLst/>
          </a:prstGeom>
          <a:ln w="9525">
            <a:round/>
          </a:ln>
        </p:spPr>
        <p:txBody>
          <a:bodyPr lIns="91439" tIns="45719" rIns="91439" bIns="45719" anchor="t">
            <a:noAutofit/>
          </a:bodyPr>
          <a:lstStyle/>
          <a:p>
            <a:pPr/>
          </a:p>
        </p:txBody>
      </p:sp>
      <p:sp>
        <p:nvSpPr>
          <p:cNvPr id="86" name="Image"/>
          <p:cNvSpPr/>
          <p:nvPr>
            <p:ph type="pic" sz="quarter" idx="14"/>
          </p:nvPr>
        </p:nvSpPr>
        <p:spPr>
          <a:xfrm>
            <a:off x="7396540" y="723900"/>
            <a:ext cx="4800601" cy="3479800"/>
          </a:xfrm>
          <a:prstGeom prst="rect">
            <a:avLst/>
          </a:prstGeom>
          <a:ln w="9525">
            <a:round/>
          </a:ln>
        </p:spPr>
        <p:txBody>
          <a:bodyPr lIns="91439" tIns="45719" rIns="91439" bIns="45719" anchor="t">
            <a:noAutofit/>
          </a:bodyPr>
          <a:lstStyle/>
          <a:p>
            <a:pPr/>
          </a:p>
        </p:txBody>
      </p:sp>
      <p:sp>
        <p:nvSpPr>
          <p:cNvPr id="87" name="Image"/>
          <p:cNvSpPr/>
          <p:nvPr>
            <p:ph type="pic" sz="quarter" idx="15"/>
          </p:nvPr>
        </p:nvSpPr>
        <p:spPr>
          <a:xfrm>
            <a:off x="7396540" y="4508617"/>
            <a:ext cx="4813301" cy="4394201"/>
          </a:xfrm>
          <a:prstGeom prst="rect">
            <a:avLst/>
          </a:prstGeom>
          <a:ln w="9525">
            <a:round/>
          </a:ln>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762000" y="723900"/>
            <a:ext cx="11480800" cy="8293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762000" y="381000"/>
            <a:ext cx="11480800" cy="152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6324599" y="9016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9pPr>
    </p:titleStyle>
    <p:bodyStyle>
      <a:lvl1pPr marL="5334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1pPr>
      <a:lvl2pPr marL="10668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2pPr>
      <a:lvl3pPr marL="16002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3pPr>
      <a:lvl4pPr marL="21336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4pPr>
      <a:lvl5pPr marL="26670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5pPr>
      <a:lvl6pPr marL="32004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6pPr>
      <a:lvl7pPr marL="37338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7pPr>
      <a:lvl8pPr marL="42672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8pPr>
      <a:lvl9pPr marL="48006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Deep Reinforcement Learning…"/>
          <p:cNvSpPr txBox="1"/>
          <p:nvPr>
            <p:ph type="ctrTitle"/>
          </p:nvPr>
        </p:nvSpPr>
        <p:spPr>
          <a:prstGeom prst="rect">
            <a:avLst/>
          </a:prstGeom>
        </p:spPr>
        <p:txBody>
          <a:bodyPr/>
          <a:lstStyle/>
          <a:p>
            <a:pPr defTabSz="414781">
              <a:defRPr sz="5680">
                <a:effectLst>
                  <a:outerShdw sx="100000" sy="100000" kx="0" ky="0" algn="b" rotWithShape="0" blurRad="27050" dist="18034" dir="15900000">
                    <a:srgbClr val="000000">
                      <a:alpha val="90000"/>
                    </a:srgbClr>
                  </a:outerShdw>
                </a:effectLst>
              </a:defRPr>
            </a:pPr>
            <a:r>
              <a:t>Deep Reinforcement Learning</a:t>
            </a:r>
          </a:p>
          <a:p>
            <a:pPr defTabSz="414781">
              <a:defRPr sz="5680">
                <a:effectLst>
                  <a:outerShdw sx="100000" sy="100000" kx="0" ky="0" algn="b" rotWithShape="0" blurRad="27050" dist="18034" dir="15900000">
                    <a:srgbClr val="000000">
                      <a:alpha val="90000"/>
                    </a:srgbClr>
                  </a:outerShdw>
                </a:effectLst>
              </a:defRPr>
            </a:pPr>
            <a:r>
              <a:t>For</a:t>
            </a:r>
          </a:p>
          <a:p>
            <a:pPr defTabSz="414781">
              <a:defRPr sz="5680">
                <a:effectLst>
                  <a:outerShdw sx="100000" sy="100000" kx="0" ky="0" algn="b" rotWithShape="0" blurRad="27050" dist="18034" dir="15900000">
                    <a:srgbClr val="000000">
                      <a:alpha val="90000"/>
                    </a:srgbClr>
                  </a:outerShdw>
                </a:effectLst>
              </a:defRPr>
            </a:pPr>
            <a:r>
              <a:t>Automated Vehicles</a:t>
            </a:r>
          </a:p>
        </p:txBody>
      </p:sp>
      <p:sp>
        <p:nvSpPr>
          <p:cNvPr id="122" name="Sagar Nandeshwar…"/>
          <p:cNvSpPr txBox="1"/>
          <p:nvPr>
            <p:ph type="subTitle" sz="quarter" idx="1"/>
          </p:nvPr>
        </p:nvSpPr>
        <p:spPr>
          <a:prstGeom prst="rect">
            <a:avLst/>
          </a:prstGeom>
        </p:spPr>
        <p:txBody>
          <a:bodyPr/>
          <a:lstStyle/>
          <a:p>
            <a:pPr/>
            <a:r>
              <a:t>Sagar Nandeshwar</a:t>
            </a:r>
          </a:p>
          <a:p>
            <a:pPr/>
            <a:r>
              <a:t>Student ID: 260920948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raining Process (Processing Techniques)"/>
          <p:cNvSpPr txBox="1"/>
          <p:nvPr>
            <p:ph type="title"/>
          </p:nvPr>
        </p:nvSpPr>
        <p:spPr>
          <a:prstGeom prst="rect">
            <a:avLst/>
          </a:prstGeom>
        </p:spPr>
        <p:txBody>
          <a:bodyPr/>
          <a:lstStyle>
            <a:lvl1pPr defTabSz="426466">
              <a:defRPr sz="5402">
                <a:effectLst>
                  <a:outerShdw sx="100000" sy="100000" kx="0" ky="0" algn="b" rotWithShape="0" blurRad="18542" dist="18542" dir="15900000">
                    <a:srgbClr val="595650">
                      <a:alpha val="33000"/>
                    </a:srgbClr>
                  </a:outerShdw>
                </a:effectLst>
              </a:defRPr>
            </a:lvl1pPr>
          </a:lstStyle>
          <a:p>
            <a:pPr/>
            <a:r>
              <a:t>Training Process (Processing Techniques)</a:t>
            </a:r>
          </a:p>
        </p:txBody>
      </p:sp>
      <p:sp>
        <p:nvSpPr>
          <p:cNvPr id="158" name="Mini-batch training…"/>
          <p:cNvSpPr txBox="1"/>
          <p:nvPr>
            <p:ph type="body" idx="1"/>
          </p:nvPr>
        </p:nvSpPr>
        <p:spPr>
          <a:xfrm>
            <a:off x="949209" y="2768600"/>
            <a:ext cx="11480801" cy="5715000"/>
          </a:xfrm>
          <a:prstGeom prst="rect">
            <a:avLst/>
          </a:prstGeom>
        </p:spPr>
        <p:txBody>
          <a:bodyPr/>
          <a:lstStyle/>
          <a:p>
            <a:pPr marL="0" indent="0" defTabSz="461518">
              <a:spcBef>
                <a:spcPts val="3300"/>
              </a:spcBef>
              <a:buSzTx/>
              <a:buNone/>
              <a:defRPr b="1" sz="3318"/>
            </a:pPr>
            <a:r>
              <a:t>Mini-batch training </a:t>
            </a:r>
            <a:endParaRPr sz="948">
              <a:latin typeface="Arial"/>
              <a:ea typeface="Arial"/>
              <a:cs typeface="Arial"/>
              <a:sym typeface="Arial"/>
            </a:endParaRPr>
          </a:p>
          <a:p>
            <a:pPr marL="0" indent="0" defTabSz="461518">
              <a:spcBef>
                <a:spcPts val="3300"/>
              </a:spcBef>
              <a:buSzTx/>
              <a:buNone/>
              <a:defRPr sz="3318"/>
            </a:pPr>
            <a:r>
              <a:t>Periodically I sample a batch from the dataset and train the main model, after every 65 steps. For DDQL, I then trained the target model after every 10 episodes. For both methods, I saved the model after every 25 episodes  </a:t>
            </a:r>
            <a:endParaRPr sz="948">
              <a:latin typeface="Arial"/>
              <a:ea typeface="Arial"/>
              <a:cs typeface="Arial"/>
              <a:sym typeface="Arial"/>
            </a:endParaRPr>
          </a:p>
          <a:p>
            <a:pPr marL="0" indent="0" defTabSz="461518">
              <a:spcBef>
                <a:spcPts val="3300"/>
              </a:spcBef>
              <a:buSzTx/>
              <a:buNone/>
              <a:defRPr b="1" sz="3318"/>
            </a:pPr>
            <a:r>
              <a:t>Decaying epsilon for Greedy Epsilon policy </a:t>
            </a:r>
            <a:endParaRPr sz="948">
              <a:latin typeface="Arial"/>
              <a:ea typeface="Arial"/>
              <a:cs typeface="Arial"/>
              <a:sym typeface="Arial"/>
            </a:endParaRPr>
          </a:p>
          <a:p>
            <a:pPr marL="0" indent="0" defTabSz="461518">
              <a:spcBef>
                <a:spcPts val="3300"/>
              </a:spcBef>
              <a:buSzTx/>
              <a:buNone/>
              <a:defRPr sz="3318"/>
            </a:pPr>
            <a:r>
              <a:t>I began the training that epsilon equals 1.0, i.e. total exploration, however slowly, I reduced the epsilon to 0.0 making it complete exploitation. During evaluation I set the epsilon to be 0.0.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Result DQL"/>
          <p:cNvSpPr txBox="1"/>
          <p:nvPr>
            <p:ph type="title"/>
          </p:nvPr>
        </p:nvSpPr>
        <p:spPr>
          <a:prstGeom prst="rect">
            <a:avLst/>
          </a:prstGeom>
        </p:spPr>
        <p:txBody>
          <a:bodyPr/>
          <a:lstStyle/>
          <a:p>
            <a:pPr/>
            <a:r>
              <a:t>Result DQL</a:t>
            </a:r>
          </a:p>
        </p:txBody>
      </p:sp>
      <p:pic>
        <p:nvPicPr>
          <p:cNvPr id="161" name="Screen Recording 2023-04-30 at 4.36.02 PM.mov" descr="Screen Recording 2023-04-30 at 4.36.02 PM.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76509" y="2506960"/>
            <a:ext cx="9102582" cy="60660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533332" fill="hold"/>
                                        <p:tgtEl>
                                          <p:spTgt spid="16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esult DDQL"/>
          <p:cNvSpPr txBox="1"/>
          <p:nvPr>
            <p:ph type="title"/>
          </p:nvPr>
        </p:nvSpPr>
        <p:spPr>
          <a:prstGeom prst="rect">
            <a:avLst/>
          </a:prstGeom>
        </p:spPr>
        <p:txBody>
          <a:bodyPr/>
          <a:lstStyle/>
          <a:p>
            <a:pPr/>
            <a:r>
              <a:t>Result DDQL</a:t>
            </a:r>
          </a:p>
        </p:txBody>
      </p:sp>
      <p:pic>
        <p:nvPicPr>
          <p:cNvPr id="164" name="Screen Recording 2023-04-30 at 4.49.35 PM.mov" descr="Screen Recording 2023-04-30 at 4.49.35 PM.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361586" y="2726021"/>
            <a:ext cx="8281628" cy="58255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758167"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Rewards Plots"/>
          <p:cNvSpPr txBox="1"/>
          <p:nvPr>
            <p:ph type="title"/>
          </p:nvPr>
        </p:nvSpPr>
        <p:spPr>
          <a:prstGeom prst="rect">
            <a:avLst/>
          </a:prstGeom>
        </p:spPr>
        <p:txBody>
          <a:bodyPr/>
          <a:lstStyle/>
          <a:p>
            <a:pPr/>
            <a:r>
              <a:t>Rewards Plots</a:t>
            </a:r>
          </a:p>
        </p:txBody>
      </p:sp>
      <p:pic>
        <p:nvPicPr>
          <p:cNvPr id="167" name="ddql.png" descr="ddql.png"/>
          <p:cNvPicPr>
            <a:picLocks noChangeAspect="1"/>
          </p:cNvPicPr>
          <p:nvPr/>
        </p:nvPicPr>
        <p:blipFill>
          <a:blip r:embed="rId2">
            <a:extLst/>
          </a:blip>
          <a:stretch>
            <a:fillRect/>
          </a:stretch>
        </p:blipFill>
        <p:spPr>
          <a:xfrm>
            <a:off x="7261250" y="1927965"/>
            <a:ext cx="4558922" cy="3419192"/>
          </a:xfrm>
          <a:prstGeom prst="rect">
            <a:avLst/>
          </a:prstGeom>
          <a:ln w="12700">
            <a:miter lim="400000"/>
          </a:ln>
        </p:spPr>
      </p:pic>
      <p:pic>
        <p:nvPicPr>
          <p:cNvPr id="168" name="dql_early.png" descr="dql_early.png"/>
          <p:cNvPicPr>
            <a:picLocks noChangeAspect="1"/>
          </p:cNvPicPr>
          <p:nvPr/>
        </p:nvPicPr>
        <p:blipFill>
          <a:blip r:embed="rId3">
            <a:extLst/>
          </a:blip>
          <a:stretch>
            <a:fillRect/>
          </a:stretch>
        </p:blipFill>
        <p:spPr>
          <a:xfrm>
            <a:off x="4004931" y="5619152"/>
            <a:ext cx="4791033" cy="3593275"/>
          </a:xfrm>
          <a:prstGeom prst="rect">
            <a:avLst/>
          </a:prstGeom>
          <a:ln w="12700">
            <a:miter lim="400000"/>
          </a:ln>
        </p:spPr>
      </p:pic>
      <p:pic>
        <p:nvPicPr>
          <p:cNvPr id="169" name="dql.png" descr="dql.png"/>
          <p:cNvPicPr>
            <a:picLocks noChangeAspect="1"/>
          </p:cNvPicPr>
          <p:nvPr/>
        </p:nvPicPr>
        <p:blipFill>
          <a:blip r:embed="rId4">
            <a:extLst/>
          </a:blip>
          <a:stretch>
            <a:fillRect/>
          </a:stretch>
        </p:blipFill>
        <p:spPr>
          <a:xfrm>
            <a:off x="1181277" y="1884896"/>
            <a:ext cx="4400756" cy="330056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Conclusion"/>
          <p:cNvSpPr txBox="1"/>
          <p:nvPr>
            <p:ph type="title"/>
          </p:nvPr>
        </p:nvSpPr>
        <p:spPr>
          <a:prstGeom prst="rect">
            <a:avLst/>
          </a:prstGeom>
        </p:spPr>
        <p:txBody>
          <a:bodyPr/>
          <a:lstStyle/>
          <a:p>
            <a:pPr/>
            <a:r>
              <a:t>Conclusion</a:t>
            </a:r>
          </a:p>
        </p:txBody>
      </p:sp>
      <p:sp>
        <p:nvSpPr>
          <p:cNvPr id="172" name="My DQL implementation has, evidently, outperformed the DDQL  methods.…"/>
          <p:cNvSpPr txBox="1"/>
          <p:nvPr>
            <p:ph type="body" idx="1"/>
          </p:nvPr>
        </p:nvSpPr>
        <p:spPr>
          <a:prstGeom prst="rect">
            <a:avLst/>
          </a:prstGeom>
        </p:spPr>
        <p:txBody>
          <a:bodyPr/>
          <a:lstStyle/>
          <a:p>
            <a:pPr marL="0" indent="0">
              <a:buSzTx/>
              <a:buNone/>
            </a:pPr>
            <a:r>
              <a:t>My DQL implementation has, evidently, outperformed the DDQL  methods. </a:t>
            </a:r>
          </a:p>
          <a:p>
            <a:pPr marL="0" indent="0">
              <a:buSzTx/>
              <a:buNone/>
            </a:pPr>
            <a:r>
              <a:t>However, when I compare the early stage DQL with DDQL, their performance were quite similar. </a:t>
            </a:r>
          </a:p>
          <a:p>
            <a:pPr marL="0" indent="0">
              <a:buSzTx/>
              <a:buNone/>
            </a:pPr>
            <a:r>
              <a:t>This may indicate the DDQL need a much more resources to train or maybe I need to change hyper parameters such frame depth and exploration rate.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Future Work"/>
          <p:cNvSpPr txBox="1"/>
          <p:nvPr>
            <p:ph type="title"/>
          </p:nvPr>
        </p:nvSpPr>
        <p:spPr>
          <a:prstGeom prst="rect">
            <a:avLst/>
          </a:prstGeom>
        </p:spPr>
        <p:txBody>
          <a:bodyPr/>
          <a:lstStyle/>
          <a:p>
            <a:pPr/>
            <a:r>
              <a:t>Future Work</a:t>
            </a:r>
          </a:p>
        </p:txBody>
      </p:sp>
      <p:sp>
        <p:nvSpPr>
          <p:cNvPr id="175" name="The model might not give a very comfortable ride to the passenger if used in real life. For comfortable journeys, it is important that the model understands the dynamics of cars such as jerks etc. This issue may be resolved if we use continues action space with more control over motion.…"/>
          <p:cNvSpPr txBox="1"/>
          <p:nvPr>
            <p:ph type="body" idx="1"/>
          </p:nvPr>
        </p:nvSpPr>
        <p:spPr>
          <a:xfrm>
            <a:off x="762000" y="2489200"/>
            <a:ext cx="11480800" cy="5715000"/>
          </a:xfrm>
          <a:prstGeom prst="rect">
            <a:avLst/>
          </a:prstGeom>
        </p:spPr>
        <p:txBody>
          <a:bodyPr/>
          <a:lstStyle/>
          <a:p>
            <a:pPr marL="0" indent="0" defTabSz="455675">
              <a:spcBef>
                <a:spcPts val="3100"/>
              </a:spcBef>
              <a:buSzTx/>
              <a:buNone/>
              <a:defRPr sz="2496"/>
            </a:pPr>
            <a:r>
              <a:t>The model might not give a very comfortable ride to the passenger if used in real life. For comfortable journeys, it is important that the model understands the dynamics of cars such as jerks etc. This issue may be resolved if we use continues action space with more control over motion.  </a:t>
            </a:r>
            <a:endParaRPr sz="935">
              <a:latin typeface="Arial"/>
              <a:ea typeface="Arial"/>
              <a:cs typeface="Arial"/>
              <a:sym typeface="Arial"/>
            </a:endParaRPr>
          </a:p>
          <a:p>
            <a:pPr marL="0" indent="0" defTabSz="455675">
              <a:spcBef>
                <a:spcPts val="3100"/>
              </a:spcBef>
              <a:buSzTx/>
              <a:buNone/>
              <a:defRPr sz="2496"/>
            </a:pPr>
            <a:r>
              <a:t>Secondly, OpenAI is a relatively simple environment; the car is practically isolated. A model should be trained for much more complex and real-life scenarios, which may include other cars, obstacles, traffic rules etc. </a:t>
            </a:r>
            <a:endParaRPr sz="935">
              <a:latin typeface="Arial"/>
              <a:ea typeface="Arial"/>
              <a:cs typeface="Arial"/>
              <a:sym typeface="Arial"/>
            </a:endParaRPr>
          </a:p>
          <a:p>
            <a:pPr marL="0" indent="0" defTabSz="455675">
              <a:spcBef>
                <a:spcPts val="3100"/>
              </a:spcBef>
              <a:buSzTx/>
              <a:buNone/>
              <a:defRPr sz="2496"/>
            </a:pPr>
            <a:r>
              <a:t>Third, these models could be trained with a powerful GPU. This would give much more flexibility in terms of training processes and data manipulation.  </a:t>
            </a:r>
            <a:endParaRPr sz="935">
              <a:latin typeface="Arial"/>
              <a:ea typeface="Arial"/>
              <a:cs typeface="Arial"/>
              <a:sym typeface="Arial"/>
            </a:endParaRPr>
          </a:p>
          <a:p>
            <a:pPr marL="0" indent="0" defTabSz="455675">
              <a:spcBef>
                <a:spcPts val="3100"/>
              </a:spcBef>
              <a:buSzTx/>
              <a:buNone/>
              <a:defRPr sz="2496"/>
            </a:pPr>
            <a:r>
              <a:t>Lastly, other reinforcement learning algorithms, such as PPO (Proximal Policy Optimization) and DDPG (Deep Deterministic Policy Gradient) could also be tested and evaluated for this environment.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hank you"/>
          <p:cNvSpPr txBox="1"/>
          <p:nvPr>
            <p:ph type="body" idx="14"/>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track.png" descr="track.png"/>
          <p:cNvPicPr>
            <a:picLocks noChangeAspect="0"/>
          </p:cNvPicPr>
          <p:nvPr>
            <p:ph type="pic" idx="13"/>
          </p:nvPr>
        </p:nvPicPr>
        <p:blipFill>
          <a:blip r:embed="rId2">
            <a:extLst/>
          </a:blip>
          <a:stretch>
            <a:fillRect/>
          </a:stretch>
        </p:blipFill>
        <p:spPr>
          <a:xfrm>
            <a:off x="8659027" y="2499267"/>
            <a:ext cx="3708030" cy="4429840"/>
          </a:xfrm>
          <a:prstGeom prst="rect">
            <a:avLst/>
          </a:prstGeom>
        </p:spPr>
      </p:pic>
      <p:sp>
        <p:nvSpPr>
          <p:cNvPr id="125" name="Project Overview"/>
          <p:cNvSpPr txBox="1"/>
          <p:nvPr>
            <p:ph type="title"/>
          </p:nvPr>
        </p:nvSpPr>
        <p:spPr>
          <a:prstGeom prst="rect">
            <a:avLst/>
          </a:prstGeom>
        </p:spPr>
        <p:txBody>
          <a:bodyPr/>
          <a:lstStyle/>
          <a:p>
            <a:pPr/>
            <a:r>
              <a:t>Project Overview</a:t>
            </a:r>
          </a:p>
        </p:txBody>
      </p:sp>
      <p:sp>
        <p:nvSpPr>
          <p:cNvPr id="126" name="I build an autonomous vehicle using two deep reinforcement learning algorithm for OpenAI Gym CarRacing-v0 environment and and compare their performance in terms for rewards and training time .…"/>
          <p:cNvSpPr txBox="1"/>
          <p:nvPr>
            <p:ph type="body" sz="half" idx="1"/>
          </p:nvPr>
        </p:nvSpPr>
        <p:spPr>
          <a:xfrm>
            <a:off x="1049054" y="2368550"/>
            <a:ext cx="7250263" cy="6413500"/>
          </a:xfrm>
          <a:prstGeom prst="rect">
            <a:avLst/>
          </a:prstGeom>
        </p:spPr>
        <p:txBody>
          <a:bodyPr anchor="t"/>
          <a:lstStyle/>
          <a:p>
            <a:pPr marL="0" indent="0" algn="just">
              <a:spcBef>
                <a:spcPts val="4200"/>
              </a:spcBef>
              <a:buSzTx/>
              <a:buNone/>
              <a:defRPr sz="3000"/>
            </a:pPr>
            <a:r>
              <a:t>I build an autonomous vehicle using two deep reinforcement learning algorithm for OpenAI Gym CarRacing-v0 environment and and compare their performance in terms for rewards and training time .</a:t>
            </a:r>
          </a:p>
          <a:p>
            <a:pPr marL="0" indent="0" algn="just">
              <a:spcBef>
                <a:spcPts val="4200"/>
              </a:spcBef>
              <a:buSzTx/>
              <a:buNone/>
              <a:defRPr sz="3000"/>
            </a:pPr>
            <a:r>
              <a:t>I have Implemented</a:t>
            </a:r>
          </a:p>
          <a:p>
            <a:pPr marL="469899" indent="-469899" algn="just">
              <a:spcBef>
                <a:spcPts val="4200"/>
              </a:spcBef>
              <a:buSzPct val="80000"/>
              <a:buFont typeface="Helvetica Light"/>
              <a:buChar char="•"/>
              <a:defRPr sz="3000"/>
            </a:pPr>
            <a:r>
              <a:t>Deep Q learning </a:t>
            </a:r>
          </a:p>
          <a:p>
            <a:pPr marL="469899" indent="-469899" algn="just">
              <a:spcBef>
                <a:spcPts val="4200"/>
              </a:spcBef>
              <a:buSzPct val="80000"/>
              <a:buFont typeface="Helvetica Light"/>
              <a:buChar char="•"/>
              <a:defRPr sz="3000"/>
            </a:pPr>
            <a:r>
              <a:t>Double Deep Q learning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Motivation"/>
          <p:cNvSpPr txBox="1"/>
          <p:nvPr>
            <p:ph type="title"/>
          </p:nvPr>
        </p:nvSpPr>
        <p:spPr>
          <a:prstGeom prst="rect">
            <a:avLst/>
          </a:prstGeom>
        </p:spPr>
        <p:txBody>
          <a:bodyPr/>
          <a:lstStyle/>
          <a:p>
            <a:pPr/>
            <a:r>
              <a:t>Motivation</a:t>
            </a:r>
          </a:p>
        </p:txBody>
      </p:sp>
      <p:sp>
        <p:nvSpPr>
          <p:cNvPr id="129" name="I have always been very passionate about cars (but mostly vintage cars)…"/>
          <p:cNvSpPr txBox="1"/>
          <p:nvPr>
            <p:ph type="body" sz="half" idx="1"/>
          </p:nvPr>
        </p:nvSpPr>
        <p:spPr>
          <a:xfrm>
            <a:off x="1547688" y="2855964"/>
            <a:ext cx="9909424" cy="4532073"/>
          </a:xfrm>
          <a:prstGeom prst="rect">
            <a:avLst/>
          </a:prstGeom>
        </p:spPr>
        <p:txBody>
          <a:bodyPr/>
          <a:lstStyle/>
          <a:p>
            <a:pPr marL="309371" indent="-309371" defTabSz="338835">
              <a:spcBef>
                <a:spcPts val="2400"/>
              </a:spcBef>
              <a:buBlip>
                <a:blip r:embed="rId3"/>
              </a:buBlip>
              <a:defRPr sz="2435"/>
            </a:pPr>
            <a:r>
              <a:t>I have always been very passionate about cars (but mostly vintage cars) </a:t>
            </a:r>
          </a:p>
          <a:p>
            <a:pPr marL="309371" indent="-309371" defTabSz="338835">
              <a:spcBef>
                <a:spcPts val="2400"/>
              </a:spcBef>
              <a:buBlip>
                <a:blip r:embed="rId3"/>
              </a:buBlip>
              <a:defRPr sz="2435"/>
            </a:pPr>
            <a:r>
              <a:t>I believe the automated transportation (group or individual) is going to be our future. Numerous benefits - Reduce traffic, Reduce Accidents, and stress</a:t>
            </a:r>
          </a:p>
          <a:p>
            <a:pPr marL="309371" indent="-309371" defTabSz="338835">
              <a:spcBef>
                <a:spcPts val="2400"/>
              </a:spcBef>
              <a:buBlip>
                <a:blip r:embed="rId3"/>
              </a:buBlip>
              <a:defRPr sz="2435"/>
            </a:pPr>
            <a:r>
              <a:t>However, from all the courses (COMP 551, COMP 585, COMP 579 COMP 424) and experience, I know developing such technology is very challenging. Complex Algorithms, Huge Dataset, Uncertain Environment etc.</a:t>
            </a:r>
          </a:p>
          <a:p>
            <a:pPr marL="309371" indent="-309371" defTabSz="338835">
              <a:spcBef>
                <a:spcPts val="2400"/>
              </a:spcBef>
              <a:buBlip>
                <a:blip r:embed="rId3"/>
              </a:buBlip>
              <a:defRPr sz="2435"/>
            </a:pPr>
            <a:r>
              <a:t>I tried to implemented two such algorithm to learn and understand the complexity behind such technology.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Q leanring"/>
          <p:cNvSpPr txBox="1"/>
          <p:nvPr>
            <p:ph type="title"/>
          </p:nvPr>
        </p:nvSpPr>
        <p:spPr>
          <a:prstGeom prst="rect">
            <a:avLst/>
          </a:prstGeom>
        </p:spPr>
        <p:txBody>
          <a:bodyPr/>
          <a:lstStyle/>
          <a:p>
            <a:pPr/>
            <a:r>
              <a:t>Q leanring</a:t>
            </a:r>
          </a:p>
        </p:txBody>
      </p:sp>
      <p:sp>
        <p:nvSpPr>
          <p:cNvPr id="134" name="Q-learning is a way for an agent to learn how to make decisions based on feedback it receives from its environment. The Q-learning algorithm works by maintaining a table of values for each state-action pair, called the Q-table. The values in the Q-table represent the expected future reward that the agent can receive by taking a particular action in a particular state. The agent uses the Q-table to determine which action to take in each state."/>
          <p:cNvSpPr txBox="1"/>
          <p:nvPr>
            <p:ph type="body" idx="1"/>
          </p:nvPr>
        </p:nvSpPr>
        <p:spPr>
          <a:prstGeom prst="rect">
            <a:avLst/>
          </a:prstGeom>
        </p:spPr>
        <p:txBody>
          <a:bodyPr/>
          <a:lstStyle/>
          <a:p>
            <a:pPr marL="0" indent="0" algn="just" defTabSz="543305">
              <a:spcBef>
                <a:spcPts val="0"/>
              </a:spcBef>
              <a:buSzTx/>
              <a:buNone/>
              <a:defRPr sz="3348"/>
            </a:pPr>
            <a:r>
              <a:t>Q-learning is a way for an agent to learn how to make decisions based on feedback it receives from its environment. The Q-learning algorithm works by maintaining a table of values for each state-action pair, called the Q-table. The values in the Q-table represent the expected future reward that the agent can receive by taking a particular action in a particular state. The agent uses the Q-table to determine which action to take in each state.</a:t>
            </a:r>
          </a:p>
          <a:p>
            <a:pPr marL="0" indent="0" defTabSz="543305">
              <a:spcBef>
                <a:spcPts val="3900"/>
              </a:spcBef>
              <a:buSzTx/>
              <a:buNone/>
              <a:defRPr sz="3906"/>
            </a:pPr>
          </a:p>
          <a:p>
            <a:pPr marL="0" indent="0" algn="ctr" defTabSz="543305">
              <a:spcBef>
                <a:spcPts val="0"/>
              </a:spcBef>
              <a:buSzTx/>
              <a:buNone/>
              <a:defRPr i="1" sz="3348"/>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Deep Q Learning"/>
          <p:cNvSpPr txBox="1"/>
          <p:nvPr>
            <p:ph type="title"/>
          </p:nvPr>
        </p:nvSpPr>
        <p:spPr>
          <a:prstGeom prst="rect">
            <a:avLst/>
          </a:prstGeom>
        </p:spPr>
        <p:txBody>
          <a:bodyPr/>
          <a:lstStyle/>
          <a:p>
            <a:pPr/>
            <a:r>
              <a:t>Deep Q Learning</a:t>
            </a:r>
          </a:p>
        </p:txBody>
      </p:sp>
      <p:sp>
        <p:nvSpPr>
          <p:cNvPr id="137" name="Deep Q-learning is a variant of Q-learning that uses a deep neural network as a function approximator to learn the Q-function. In traditional Q-learning, the Q-values are stored in a table, which becomes infeasible for large state-action spaces.…"/>
          <p:cNvSpPr txBox="1"/>
          <p:nvPr>
            <p:ph type="body" sz="half" idx="1"/>
          </p:nvPr>
        </p:nvSpPr>
        <p:spPr>
          <a:xfrm>
            <a:off x="820392" y="2905886"/>
            <a:ext cx="11609618" cy="2842585"/>
          </a:xfrm>
          <a:prstGeom prst="rect">
            <a:avLst/>
          </a:prstGeom>
        </p:spPr>
        <p:txBody>
          <a:bodyPr/>
          <a:lstStyle/>
          <a:p>
            <a:pPr marL="0" indent="0" algn="just" defTabSz="297941">
              <a:spcBef>
                <a:spcPts val="2100"/>
              </a:spcBef>
              <a:buSzTx/>
              <a:buNone/>
              <a:defRPr sz="2142"/>
            </a:pPr>
            <a:r>
              <a:t>Deep Q-learning is a variant of Q-learning that uses a deep neural network as a function approximator to learn the Q-function. In traditional Q-learning, the Q-values are stored in a table, which becomes infeasible for large state-action spaces. </a:t>
            </a:r>
            <a:endParaRPr sz="612">
              <a:latin typeface="Arial"/>
              <a:ea typeface="Arial"/>
              <a:cs typeface="Arial"/>
              <a:sym typeface="Arial"/>
            </a:endParaRPr>
          </a:p>
          <a:p>
            <a:pPr marL="0" indent="0" algn="just" defTabSz="297941">
              <a:spcBef>
                <a:spcPts val="2100"/>
              </a:spcBef>
              <a:buSzTx/>
              <a:buNone/>
              <a:defRPr sz="2142"/>
            </a:pPr>
            <a:r>
              <a:t>In deep Q-learning, a deep neural network is used to estimate the Q-values for each state-action pair. The neural network takes the state as input and outputs a Q-value for each possible action. The neural network is trained using the Q-learning algorithm, where the target Q-value is computed using the Bellman equation and the experience replay technique is used to break the correlations between consecutive samples. </a:t>
            </a:r>
          </a:p>
        </p:txBody>
      </p:sp>
      <p:pic>
        <p:nvPicPr>
          <p:cNvPr id="138" name="dql.png" descr="dql.png"/>
          <p:cNvPicPr>
            <a:picLocks noChangeAspect="1"/>
          </p:cNvPicPr>
          <p:nvPr/>
        </p:nvPicPr>
        <p:blipFill>
          <a:blip r:embed="rId3">
            <a:extLst/>
          </a:blip>
          <a:stretch>
            <a:fillRect/>
          </a:stretch>
        </p:blipFill>
        <p:spPr>
          <a:xfrm>
            <a:off x="3342489" y="6095442"/>
            <a:ext cx="6319822" cy="234248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Double Deep Q Learning"/>
          <p:cNvSpPr txBox="1"/>
          <p:nvPr>
            <p:ph type="title"/>
          </p:nvPr>
        </p:nvSpPr>
        <p:spPr>
          <a:prstGeom prst="rect">
            <a:avLst/>
          </a:prstGeom>
        </p:spPr>
        <p:txBody>
          <a:bodyPr/>
          <a:lstStyle/>
          <a:p>
            <a:pPr/>
            <a:r>
              <a:t>Double Deep Q Learning</a:t>
            </a:r>
          </a:p>
        </p:txBody>
      </p:sp>
      <p:sp>
        <p:nvSpPr>
          <p:cNvPr id="143" name="Double Deep Q-Networks (DDQN) is a variant of deep Q-learning that addresses the problem of overestimation of Q-values that can occur in standard Q-learning and other Q-learning variants.…"/>
          <p:cNvSpPr txBox="1"/>
          <p:nvPr>
            <p:ph type="body" sz="half" idx="1"/>
          </p:nvPr>
        </p:nvSpPr>
        <p:spPr>
          <a:xfrm>
            <a:off x="762000" y="2768600"/>
            <a:ext cx="11480800" cy="3559176"/>
          </a:xfrm>
          <a:prstGeom prst="rect">
            <a:avLst/>
          </a:prstGeom>
        </p:spPr>
        <p:txBody>
          <a:bodyPr/>
          <a:lstStyle/>
          <a:p>
            <a:pPr marL="0" indent="0" algn="just" defTabSz="245363">
              <a:spcBef>
                <a:spcPts val="1700"/>
              </a:spcBef>
              <a:buSzTx/>
              <a:buNone/>
              <a:defRPr sz="1764"/>
            </a:pPr>
            <a:r>
              <a:t>Double Deep Q-Networks (DDQN) is a variant of deep Q-learning that addresses the problem of overestimation of Q-values that can occur in standard Q-learning and other Q-learning variants.</a:t>
            </a:r>
          </a:p>
          <a:p>
            <a:pPr marL="0" indent="0" algn="just" defTabSz="245363">
              <a:spcBef>
                <a:spcPts val="1700"/>
              </a:spcBef>
              <a:buSzTx/>
              <a:buNone/>
              <a:defRPr sz="1764"/>
            </a:pPr>
            <a:r>
              <a:t>In standard Q-learning, the Q-values can be overestimated because the maximum Q-value for the next state is used in the update rule, which may not always be accurate, especially in noisy or complex environments.</a:t>
            </a:r>
          </a:p>
          <a:p>
            <a:pPr marL="0" indent="0" algn="just" defTabSz="245363">
              <a:spcBef>
                <a:spcPts val="1700"/>
              </a:spcBef>
              <a:buSzTx/>
              <a:buNone/>
              <a:defRPr sz="1764"/>
            </a:pPr>
            <a:r>
              <a:t>DDQN uses a two network, called the target network, to estimate the target Q-values for the update rule. The target network is a copy of the main network, which is periodically updated to match the parameters of the main network. </a:t>
            </a:r>
          </a:p>
          <a:p>
            <a:pPr marL="0" indent="0" algn="just" defTabSz="245363">
              <a:spcBef>
                <a:spcPts val="1700"/>
              </a:spcBef>
              <a:buSzTx/>
              <a:buNone/>
              <a:defRPr sz="1764"/>
            </a:pPr>
            <a:r>
              <a:t>The target network is used to estimate the Q-value for the next state and action, while the main network is used to select the action to take in the current state.</a:t>
            </a:r>
          </a:p>
          <a:p>
            <a:pPr marL="0" indent="0" algn="just" defTabSz="245363">
              <a:spcBef>
                <a:spcPts val="1700"/>
              </a:spcBef>
              <a:buSzTx/>
              <a:buNone/>
              <a:defRPr sz="1764"/>
            </a:pPr>
            <a:r>
              <a:t>By decoupling the selection of the action from the estimation of the target Q-value, DDQN is less prone to overestimation of Q-values, which can lead to more stable and accurate learning</a:t>
            </a:r>
          </a:p>
        </p:txBody>
      </p:sp>
      <p:pic>
        <p:nvPicPr>
          <p:cNvPr id="144" name="ddql.png" descr="ddql.png"/>
          <p:cNvPicPr>
            <a:picLocks noChangeAspect="1"/>
          </p:cNvPicPr>
          <p:nvPr/>
        </p:nvPicPr>
        <p:blipFill>
          <a:blip r:embed="rId3">
            <a:extLst/>
          </a:blip>
          <a:stretch>
            <a:fillRect/>
          </a:stretch>
        </p:blipFill>
        <p:spPr>
          <a:xfrm>
            <a:off x="2874061" y="6863477"/>
            <a:ext cx="7256678" cy="215517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raining Process (Time)"/>
          <p:cNvSpPr txBox="1"/>
          <p:nvPr>
            <p:ph type="title"/>
          </p:nvPr>
        </p:nvSpPr>
        <p:spPr>
          <a:prstGeom prst="rect">
            <a:avLst/>
          </a:prstGeom>
        </p:spPr>
        <p:txBody>
          <a:bodyPr/>
          <a:lstStyle/>
          <a:p>
            <a:pPr/>
            <a:r>
              <a:t>Training Process (Time)</a:t>
            </a:r>
          </a:p>
        </p:txBody>
      </p:sp>
      <p:sp>
        <p:nvSpPr>
          <p:cNvPr id="149" name="It took almost 25 hours to train each models.…"/>
          <p:cNvSpPr txBox="1"/>
          <p:nvPr>
            <p:ph type="body" idx="1"/>
          </p:nvPr>
        </p:nvSpPr>
        <p:spPr>
          <a:xfrm>
            <a:off x="762000" y="2768600"/>
            <a:ext cx="11252216" cy="5594138"/>
          </a:xfrm>
          <a:prstGeom prst="rect">
            <a:avLst/>
          </a:prstGeom>
        </p:spPr>
        <p:txBody>
          <a:bodyPr/>
          <a:lstStyle/>
          <a:p>
            <a:pPr>
              <a:buBlip>
                <a:blip r:embed="rId2"/>
              </a:buBlip>
            </a:pPr>
            <a:r>
              <a:t>It took almost 25 hours to train each models. </a:t>
            </a:r>
          </a:p>
          <a:p>
            <a:pPr>
              <a:buBlip>
                <a:blip r:embed="rId2"/>
              </a:buBlip>
            </a:pPr>
            <a:r>
              <a:t>Took me almost two weeks to get some decent results.</a:t>
            </a:r>
          </a:p>
          <a:p>
            <a:pPr>
              <a:buBlip>
                <a:blip r:embed="rId2"/>
              </a:buBlip>
            </a:pPr>
            <a:r>
              <a:t>However, I took this opportunity to show off my friends my powerful my laptop fans.</a:t>
            </a:r>
          </a:p>
          <a:p>
            <a:pPr>
              <a:buBlip>
                <a:blip r:embed="rId2"/>
              </a:buBlip>
            </a:pPr>
            <a:r>
              <a:t>I sincerely apologies of disturbing library peace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raining Process (Processing Techniques)"/>
          <p:cNvSpPr txBox="1"/>
          <p:nvPr>
            <p:ph type="title"/>
          </p:nvPr>
        </p:nvSpPr>
        <p:spPr>
          <a:prstGeom prst="rect">
            <a:avLst/>
          </a:prstGeom>
        </p:spPr>
        <p:txBody>
          <a:bodyPr/>
          <a:lstStyle>
            <a:lvl1pPr defTabSz="426466">
              <a:defRPr sz="5402">
                <a:effectLst>
                  <a:outerShdw sx="100000" sy="100000" kx="0" ky="0" algn="b" rotWithShape="0" blurRad="18542" dist="18542" dir="15900000">
                    <a:srgbClr val="595650">
                      <a:alpha val="33000"/>
                    </a:srgbClr>
                  </a:outerShdw>
                </a:effectLst>
              </a:defRPr>
            </a:lvl1pPr>
          </a:lstStyle>
          <a:p>
            <a:pPr/>
            <a:r>
              <a:t>Training Process (Processing Techniques)</a:t>
            </a:r>
          </a:p>
        </p:txBody>
      </p:sp>
      <p:sp>
        <p:nvSpPr>
          <p:cNvPr id="152" name="Implemented Reply Technique…"/>
          <p:cNvSpPr txBox="1"/>
          <p:nvPr>
            <p:ph type="body" idx="1"/>
          </p:nvPr>
        </p:nvSpPr>
        <p:spPr>
          <a:prstGeom prst="rect">
            <a:avLst/>
          </a:prstGeom>
        </p:spPr>
        <p:txBody>
          <a:bodyPr/>
          <a:lstStyle/>
          <a:p>
            <a:pPr marL="0" indent="0" defTabSz="379729">
              <a:spcBef>
                <a:spcPts val="2700"/>
              </a:spcBef>
              <a:buSzTx/>
              <a:buNone/>
              <a:defRPr b="1" sz="2730"/>
            </a:pPr>
            <a:r>
              <a:t>Implemented Reply Technique</a:t>
            </a:r>
          </a:p>
          <a:p>
            <a:pPr marL="0" indent="0" defTabSz="379729">
              <a:spcBef>
                <a:spcPts val="2700"/>
              </a:spcBef>
              <a:buSzTx/>
              <a:buNone/>
              <a:defRPr sz="2730"/>
            </a:pPr>
            <a:r>
              <a:t>To stabilize the learning process and prevents the agent from overfitting to recent experiences, stores a collection of past experiences in a buffer and samples from it randomly to train the neural network. </a:t>
            </a:r>
          </a:p>
          <a:p>
            <a:pPr marL="0" indent="0" defTabSz="379729">
              <a:spcBef>
                <a:spcPts val="2700"/>
              </a:spcBef>
              <a:buSzTx/>
              <a:buNone/>
              <a:defRPr b="1" sz="2730"/>
            </a:pPr>
            <a:r>
              <a:t>Modified Environment  Termination Policy: </a:t>
            </a:r>
            <a:endParaRPr sz="780">
              <a:latin typeface="Arial"/>
              <a:ea typeface="Arial"/>
              <a:cs typeface="Arial"/>
              <a:sym typeface="Arial"/>
            </a:endParaRPr>
          </a:p>
          <a:p>
            <a:pPr marL="0" indent="0" defTabSz="379729">
              <a:spcBef>
                <a:spcPts val="2700"/>
              </a:spcBef>
              <a:buSzTx/>
              <a:buNone/>
              <a:defRPr sz="2730"/>
            </a:pPr>
            <a:r>
              <a:t>According to the environment, t</a:t>
            </a:r>
            <a:r>
              <a:t>he episode finishes when either all of the tiles are visited, or the car goes outside of the playfield in which case it will receive -100 reward. However, I also terminate the process if the car stays on field for more than the tolerance (i.e., 25 steps) .</a:t>
            </a:r>
          </a:p>
          <a:p>
            <a:pPr marL="305434" indent="-305434" defTabSz="379729">
              <a:spcBef>
                <a:spcPts val="2700"/>
              </a:spcBef>
              <a:buSzPct val="80000"/>
              <a:buFont typeface="Helvetica Light"/>
              <a:buChar char="•"/>
              <a:defRPr sz="2730"/>
            </a:pPr>
            <a:endParaRPr sz="780">
              <a:latin typeface="Arial"/>
              <a:ea typeface="Arial"/>
              <a:cs typeface="Arial"/>
              <a:sym typeface="Arial"/>
            </a:endParaRPr>
          </a:p>
          <a:p>
            <a:pPr marL="0" indent="0" defTabSz="297179">
              <a:spcBef>
                <a:spcPts val="0"/>
              </a:spcBef>
              <a:buSzTx/>
              <a:buNone/>
              <a:defRPr sz="953">
                <a:solidFill>
                  <a:srgbClr val="000000">
                    <a:alpha val="84705"/>
                  </a:srgbClr>
                </a:solidFill>
                <a:latin typeface="Helvetica"/>
                <a:ea typeface="Helvetica"/>
                <a:cs typeface="Helvetica"/>
                <a:sym typeface="Helvetica"/>
              </a:defRPr>
            </a:pPr>
          </a:p>
          <a:p>
            <a:pPr marL="0" indent="0" defTabSz="297179">
              <a:spcBef>
                <a:spcPts val="0"/>
              </a:spcBef>
              <a:buSzTx/>
              <a:buNone/>
              <a:defRPr sz="953">
                <a:solidFill>
                  <a:srgbClr val="000000">
                    <a:alpha val="84705"/>
                  </a:srgbClr>
                </a:solidFill>
                <a:latin typeface="Helvetica"/>
                <a:ea typeface="Helvetica"/>
                <a:cs typeface="Helvetica"/>
                <a:sym typeface="Helvetica"/>
              </a:defRPr>
            </a:pPr>
            <a:endParaRPr sz="780">
              <a:latin typeface="Arial"/>
              <a:ea typeface="Arial"/>
              <a:cs typeface="Arial"/>
              <a:sym typeface="Arial"/>
            </a:endParaRPr>
          </a:p>
          <a:p>
            <a:pPr marL="0" indent="0" defTabSz="297179">
              <a:spcBef>
                <a:spcPts val="0"/>
              </a:spcBef>
              <a:buSzTx/>
              <a:buNone/>
              <a:defRPr sz="953">
                <a:solidFill>
                  <a:srgbClr val="000000">
                    <a:alpha val="84705"/>
                  </a:srgbClr>
                </a:solidFill>
                <a:latin typeface="Helvetica"/>
                <a:ea typeface="Helvetica"/>
                <a:cs typeface="Helvetica"/>
                <a:sym typeface="Helvetica"/>
              </a:defRPr>
            </a:pPr>
            <a:endParaRPr sz="780">
              <a:latin typeface="Arial"/>
              <a:ea typeface="Arial"/>
              <a:cs typeface="Arial"/>
              <a:sym typeface="Arial"/>
            </a:endParaR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raining Process (Processing Techniques)"/>
          <p:cNvSpPr txBox="1"/>
          <p:nvPr>
            <p:ph type="title"/>
          </p:nvPr>
        </p:nvSpPr>
        <p:spPr>
          <a:prstGeom prst="rect">
            <a:avLst/>
          </a:prstGeom>
        </p:spPr>
        <p:txBody>
          <a:bodyPr/>
          <a:lstStyle>
            <a:lvl1pPr defTabSz="426466">
              <a:defRPr sz="5402">
                <a:effectLst>
                  <a:outerShdw sx="100000" sy="100000" kx="0" ky="0" algn="b" rotWithShape="0" blurRad="18542" dist="18542" dir="15900000">
                    <a:srgbClr val="595650">
                      <a:alpha val="33000"/>
                    </a:srgbClr>
                  </a:outerShdw>
                </a:effectLst>
              </a:defRPr>
            </a:lvl1pPr>
          </a:lstStyle>
          <a:p>
            <a:pPr/>
            <a:r>
              <a:t>Training Process (Processing Techniques)</a:t>
            </a:r>
          </a:p>
        </p:txBody>
      </p:sp>
      <p:sp>
        <p:nvSpPr>
          <p:cNvPr id="155" name="Image processing:…"/>
          <p:cNvSpPr txBox="1"/>
          <p:nvPr>
            <p:ph type="body" idx="1"/>
          </p:nvPr>
        </p:nvSpPr>
        <p:spPr>
          <a:prstGeom prst="rect">
            <a:avLst/>
          </a:prstGeom>
        </p:spPr>
        <p:txBody>
          <a:bodyPr/>
          <a:lstStyle/>
          <a:p>
            <a:pPr marL="0" indent="0" defTabSz="362204">
              <a:spcBef>
                <a:spcPts val="2600"/>
              </a:spcBef>
              <a:buSzTx/>
              <a:buNone/>
              <a:defRPr b="1" sz="2604"/>
            </a:pPr>
            <a:r>
              <a:t>Image processing: </a:t>
            </a:r>
            <a:endParaRPr sz="744">
              <a:latin typeface="Arial"/>
              <a:ea typeface="Arial"/>
              <a:cs typeface="Arial"/>
              <a:sym typeface="Arial"/>
            </a:endParaRPr>
          </a:p>
          <a:p>
            <a:pPr marL="0" indent="0" defTabSz="362204">
              <a:spcBef>
                <a:spcPts val="2600"/>
              </a:spcBef>
              <a:buSzTx/>
              <a:buNone/>
              <a:defRPr sz="2604"/>
            </a:pPr>
            <a:r>
              <a:t>Unlike colored images, where each pixel represents three RBG components (3 * 8 bits per pixel), in grayscale images the value of each pixel only represents an amount of light, i.e., it carries only intensity information (8 bits per pixel). In DQL, every three consecutive states are first stacked together and then converted int grey scale image. They are then turned into a 1-Dimention data array that is feeding into the model. </a:t>
            </a:r>
            <a:endParaRPr sz="744">
              <a:latin typeface="Arial"/>
              <a:ea typeface="Arial"/>
              <a:cs typeface="Arial"/>
              <a:sym typeface="Arial"/>
            </a:endParaRPr>
          </a:p>
          <a:p>
            <a:pPr marL="0" indent="0" defTabSz="362204">
              <a:spcBef>
                <a:spcPts val="2600"/>
              </a:spcBef>
              <a:buSzTx/>
              <a:buNone/>
              <a:defRPr b="1" sz="2604"/>
            </a:pPr>
            <a:r>
              <a:t>Discrete Action Space </a:t>
            </a:r>
            <a:endParaRPr sz="744">
              <a:latin typeface="Arial"/>
              <a:ea typeface="Arial"/>
              <a:cs typeface="Arial"/>
              <a:sym typeface="Arial"/>
            </a:endParaRPr>
          </a:p>
          <a:p>
            <a:pPr marL="0" indent="0" defTabSz="362204">
              <a:spcBef>
                <a:spcPts val="2600"/>
              </a:spcBef>
              <a:buSzTx/>
              <a:buNone/>
              <a:defRPr sz="2604"/>
            </a:pPr>
            <a:r>
              <a:t>In order to reduce the complexity, I reduce the action space into 12 desecrate actions that are combination of three direction (left, right and center), two speed (0 or full) and two breaks (0 or 0.2). I give an extra reward for full speed, in order for the car to find short cuts. </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xmlns:r="http://schemas.openxmlformats.org/officeDocument/2006/relationships"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